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74" r:id="rId2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F389"/>
    <a:srgbClr val="CBA9E5"/>
    <a:srgbClr val="723577"/>
    <a:srgbClr val="990000"/>
    <a:srgbClr val="006C31"/>
    <a:srgbClr val="BC8FDD"/>
    <a:srgbClr val="57D3FF"/>
    <a:srgbClr val="A4FAD1"/>
    <a:srgbClr val="AC450C"/>
    <a:srgbClr val="69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4667" autoAdjust="0"/>
  </p:normalViewPr>
  <p:slideViewPr>
    <p:cSldViewPr>
      <p:cViewPr varScale="1">
        <p:scale>
          <a:sx n="110" d="100"/>
          <a:sy n="110" d="100"/>
        </p:scale>
        <p:origin x="160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8317149266799108E-2"/>
          <c:y val="4.3457605975038845E-2"/>
          <c:w val="0.91168285073320088"/>
          <c:h val="0.8199593984506782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Лист1!$A$2:$A$4</c:f>
              <c:strCache>
                <c:ptCount val="3"/>
                <c:pt idx="0">
                  <c:v>Всего  расходов </c:v>
                </c:pt>
                <c:pt idx="1">
                  <c:v>Программные расходы</c:v>
                </c:pt>
                <c:pt idx="2">
                  <c:v>Непрограммные расходы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 formatCode="0.0">
                  <c:v>1471.1</c:v>
                </c:pt>
                <c:pt idx="1">
                  <c:v>1297.9000000000001</c:v>
                </c:pt>
                <c:pt idx="2">
                  <c:v>173.2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</c:dPt>
          <c:cat>
            <c:strRef>
              <c:f>Лист1!$A$2:$A$4</c:f>
              <c:strCache>
                <c:ptCount val="3"/>
                <c:pt idx="0">
                  <c:v>Всего  расходов </c:v>
                </c:pt>
                <c:pt idx="1">
                  <c:v>Программные расходы</c:v>
                </c:pt>
                <c:pt idx="2">
                  <c:v>Непрограммные расходы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309.7</c:v>
                </c:pt>
                <c:pt idx="1">
                  <c:v>269.7</c:v>
                </c:pt>
                <c:pt idx="2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5600648"/>
        <c:axId val="175088232"/>
        <c:axId val="0"/>
      </c:bar3DChart>
      <c:catAx>
        <c:axId val="95600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5088232"/>
        <c:crosses val="autoZero"/>
        <c:auto val="1"/>
        <c:lblAlgn val="ctr"/>
        <c:lblOffset val="100"/>
        <c:noMultiLvlLbl val="0"/>
      </c:catAx>
      <c:valAx>
        <c:axId val="175088232"/>
        <c:scaling>
          <c:orientation val="minMax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5600648"/>
        <c:crosses val="autoZero"/>
        <c:crossBetween val="between"/>
        <c:majorUnit val="150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8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31FD9269-0BD3-485B-8273-EEC0A3B61763}" type="datetimeFigureOut">
              <a:rPr lang="ru-RU" smtClean="0"/>
              <a:pPr/>
              <a:t>20.04.2026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501"/>
            <a:ext cx="5388610" cy="443984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371287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8" y="9371287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FFF1F989-1C83-42C2-A79E-8C9470B5F8C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610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1C5DC1-6182-47C0-AF33-8AC9934E26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4F9FD-FF75-43D9-BBBD-AEEF479F91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2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E006AA-D804-43EB-B0D3-175C745060F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B72309-4A16-47C7-8157-063D74C416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33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E9DADB-70BA-4312-B568-9C7E30CC3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FB760-1AB2-4CE8-8E0B-E5F6B7F25DC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93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0EDD6E-E05B-4657-BC45-93CE83FB672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319F55-6F78-4A25-994D-3F512FBF601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596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A977A2-44B7-4547-807E-B8300AC58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3B6C4F-EFDB-4064-AFC7-9490BBE2A4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171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F69B38-96AA-4FA7-9EBF-945D416F308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DDE5DB-97FB-4438-8D20-B349F5DFB1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3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19FE5A-0B52-4AFD-A20B-ECA54860B84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0F062-6094-43A7-8C92-5C5EA4DA58D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75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95C9C9-613D-4A99-8416-F436E22F794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ACD60D-6565-405E-B5C7-51503E6C93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89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E1B1B-1524-49A1-AF85-43AA81EFE1D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B4D7E-120F-4C11-8D45-5B704600A6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526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CD05F5-886B-4726-90C6-51DF5031FD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C91590-9640-4F43-A7B4-B483D6B1B8D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717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18A2D2-FF82-4235-96A0-F6BA9A5792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79372E-7BEB-4505-B4F3-1E5752E0488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028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5D96EA-A9D5-4B3E-B172-19630498F762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430646-AF43-453A-B1FD-AC3044119854}" type="slidenum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67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560" y="116632"/>
            <a:ext cx="7981950" cy="1728787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плана  по расходам 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</a:t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Ардатовского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округа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3 месяца 2026 года ,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</a:t>
            </a: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</a:t>
            </a: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                       </a:t>
            </a:r>
            <a:endParaRPr lang="ru-RU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6658688"/>
              </p:ext>
            </p:extLst>
          </p:nvPr>
        </p:nvGraphicFramePr>
        <p:xfrm>
          <a:off x="683568" y="1340768"/>
          <a:ext cx="7848872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26681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180">
        <p:fade/>
      </p:transition>
    </mc:Choice>
    <mc:Fallback xmlns="">
      <p:transition spd="med" advTm="618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3504</TotalTime>
  <Words>0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 Исполнение плана  по расходам  бюджета  Ардатовского муниципального округа за 3 месяца 2026 года , млн. рублей                                                                                                                                                                                                                          </vt:lpstr>
    </vt:vector>
  </TitlesOfParts>
  <Company>WareZ Provider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доходной части бюджета Шарангского муниципального района  за 2008-2012 годы                                                                                        млн.руб.</dc:title>
  <dc:creator>Домрачева</dc:creator>
  <cp:lastModifiedBy>Татьяна</cp:lastModifiedBy>
  <cp:revision>245</cp:revision>
  <cp:lastPrinted>2024-04-10T11:24:26Z</cp:lastPrinted>
  <dcterms:created xsi:type="dcterms:W3CDTF">2013-01-23T06:06:02Z</dcterms:created>
  <dcterms:modified xsi:type="dcterms:W3CDTF">2026-04-20T06:55:18Z</dcterms:modified>
</cp:coreProperties>
</file>